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66" r:id="rId3"/>
    <p:sldId id="267" r:id="rId4"/>
    <p:sldId id="260" r:id="rId5"/>
    <p:sldId id="258" r:id="rId6"/>
    <p:sldId id="261" r:id="rId7"/>
    <p:sldId id="259" r:id="rId8"/>
    <p:sldId id="262" r:id="rId9"/>
    <p:sldId id="264" r:id="rId10"/>
    <p:sldId id="263" r:id="rId11"/>
    <p:sldId id="265" r:id="rId12"/>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706"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Ruas" userId="e3f3bc3dc83c200f" providerId="LiveId" clId="{2A730C29-8917-4306-9F54-0C9077B1AA8B}"/>
    <pc:docChg chg="custSel addSld modSld">
      <pc:chgData name="Linda Ruas" userId="e3f3bc3dc83c200f" providerId="LiveId" clId="{2A730C29-8917-4306-9F54-0C9077B1AA8B}" dt="2020-01-08T20:52:59.895" v="698" actId="20577"/>
      <pc:docMkLst>
        <pc:docMk/>
      </pc:docMkLst>
      <pc:sldChg chg="addSp modSp modNotesTx">
        <pc:chgData name="Linda Ruas" userId="e3f3bc3dc83c200f" providerId="LiveId" clId="{2A730C29-8917-4306-9F54-0C9077B1AA8B}" dt="2020-01-08T20:49:55.213" v="538" actId="20577"/>
        <pc:sldMkLst>
          <pc:docMk/>
          <pc:sldMk cId="3440975067" sldId="256"/>
        </pc:sldMkLst>
        <pc:spChg chg="mod">
          <ac:chgData name="Linda Ruas" userId="e3f3bc3dc83c200f" providerId="LiveId" clId="{2A730C29-8917-4306-9F54-0C9077B1AA8B}" dt="2020-01-08T20:42:49.005" v="12" actId="14100"/>
          <ac:spMkLst>
            <pc:docMk/>
            <pc:sldMk cId="3440975067" sldId="256"/>
            <ac:spMk id="2" creationId="{00000000-0000-0000-0000-000000000000}"/>
          </ac:spMkLst>
        </pc:spChg>
        <pc:spChg chg="mod">
          <ac:chgData name="Linda Ruas" userId="e3f3bc3dc83c200f" providerId="LiveId" clId="{2A730C29-8917-4306-9F54-0C9077B1AA8B}" dt="2020-01-08T20:43:34.384" v="64" actId="14100"/>
          <ac:spMkLst>
            <pc:docMk/>
            <pc:sldMk cId="3440975067" sldId="256"/>
            <ac:spMk id="3" creationId="{00000000-0000-0000-0000-000000000000}"/>
          </ac:spMkLst>
        </pc:spChg>
        <pc:picChg chg="mod">
          <ac:chgData name="Linda Ruas" userId="e3f3bc3dc83c200f" providerId="LiveId" clId="{2A730C29-8917-4306-9F54-0C9077B1AA8B}" dt="2020-01-08T20:42:55.985" v="13" actId="1076"/>
          <ac:picMkLst>
            <pc:docMk/>
            <pc:sldMk cId="3440975067" sldId="256"/>
            <ac:picMk id="4" creationId="{00000000-0000-0000-0000-000000000000}"/>
          </ac:picMkLst>
        </pc:picChg>
        <pc:picChg chg="add mod">
          <ac:chgData name="Linda Ruas" userId="e3f3bc3dc83c200f" providerId="LiveId" clId="{2A730C29-8917-4306-9F54-0C9077B1AA8B}" dt="2020-01-08T20:42:08.550" v="2" actId="1076"/>
          <ac:picMkLst>
            <pc:docMk/>
            <pc:sldMk cId="3440975067" sldId="256"/>
            <ac:picMk id="5" creationId="{AF8DA2CF-8AAD-46D1-B04F-4FCF575C4E53}"/>
          </ac:picMkLst>
        </pc:picChg>
      </pc:sldChg>
      <pc:sldChg chg="modNotesTx">
        <pc:chgData name="Linda Ruas" userId="e3f3bc3dc83c200f" providerId="LiveId" clId="{2A730C29-8917-4306-9F54-0C9077B1AA8B}" dt="2020-01-08T20:52:09.950" v="624" actId="20577"/>
        <pc:sldMkLst>
          <pc:docMk/>
          <pc:sldMk cId="3843237122" sldId="258"/>
        </pc:sldMkLst>
      </pc:sldChg>
      <pc:sldChg chg="modSp modNotesTx">
        <pc:chgData name="Linda Ruas" userId="e3f3bc3dc83c200f" providerId="LiveId" clId="{2A730C29-8917-4306-9F54-0C9077B1AA8B}" dt="2020-01-08T20:52:25.038" v="648" actId="20577"/>
        <pc:sldMkLst>
          <pc:docMk/>
          <pc:sldMk cId="2784905958" sldId="261"/>
        </pc:sldMkLst>
        <pc:spChg chg="mod">
          <ac:chgData name="Linda Ruas" userId="e3f3bc3dc83c200f" providerId="LiveId" clId="{2A730C29-8917-4306-9F54-0C9077B1AA8B}" dt="2020-01-08T20:47:00.660" v="249" actId="20577"/>
          <ac:spMkLst>
            <pc:docMk/>
            <pc:sldMk cId="2784905958" sldId="261"/>
            <ac:spMk id="2" creationId="{00000000-0000-0000-0000-000000000000}"/>
          </ac:spMkLst>
        </pc:spChg>
        <pc:spChg chg="mod">
          <ac:chgData name="Linda Ruas" userId="e3f3bc3dc83c200f" providerId="LiveId" clId="{2A730C29-8917-4306-9F54-0C9077B1AA8B}" dt="2020-01-08T20:47:35.971" v="299" actId="20577"/>
          <ac:spMkLst>
            <pc:docMk/>
            <pc:sldMk cId="2784905958" sldId="261"/>
            <ac:spMk id="5" creationId="{00000000-0000-0000-0000-000000000000}"/>
          </ac:spMkLst>
        </pc:spChg>
      </pc:sldChg>
      <pc:sldChg chg="modSp modNotesTx">
        <pc:chgData name="Linda Ruas" userId="e3f3bc3dc83c200f" providerId="LiveId" clId="{2A730C29-8917-4306-9F54-0C9077B1AA8B}" dt="2020-01-08T20:52:59.895" v="698" actId="20577"/>
        <pc:sldMkLst>
          <pc:docMk/>
          <pc:sldMk cId="2022056987" sldId="262"/>
        </pc:sldMkLst>
        <pc:spChg chg="mod">
          <ac:chgData name="Linda Ruas" userId="e3f3bc3dc83c200f" providerId="LiveId" clId="{2A730C29-8917-4306-9F54-0C9077B1AA8B}" dt="2020-01-08T20:48:45.382" v="392" actId="5793"/>
          <ac:spMkLst>
            <pc:docMk/>
            <pc:sldMk cId="2022056987" sldId="262"/>
            <ac:spMk id="6" creationId="{00000000-0000-0000-0000-000000000000}"/>
          </ac:spMkLst>
        </pc:spChg>
      </pc:sldChg>
      <pc:sldChg chg="modSp add">
        <pc:chgData name="Linda Ruas" userId="e3f3bc3dc83c200f" providerId="LiveId" clId="{2A730C29-8917-4306-9F54-0C9077B1AA8B}" dt="2020-01-08T20:45:30.986" v="183" actId="255"/>
        <pc:sldMkLst>
          <pc:docMk/>
          <pc:sldMk cId="1073867837" sldId="267"/>
        </pc:sldMkLst>
        <pc:spChg chg="mod">
          <ac:chgData name="Linda Ruas" userId="e3f3bc3dc83c200f" providerId="LiveId" clId="{2A730C29-8917-4306-9F54-0C9077B1AA8B}" dt="2020-01-08T20:45:30.986" v="183" actId="255"/>
          <ac:spMkLst>
            <pc:docMk/>
            <pc:sldMk cId="1073867837" sldId="267"/>
            <ac:spMk id="2" creationId="{6FADCEEF-FC3E-4370-98AA-AC44DD160862}"/>
          </ac:spMkLst>
        </pc:spChg>
        <pc:spChg chg="mod">
          <ac:chgData name="Linda Ruas" userId="e3f3bc3dc83c200f" providerId="LiveId" clId="{2A730C29-8917-4306-9F54-0C9077B1AA8B}" dt="2020-01-08T20:45:23.469" v="182" actId="14100"/>
          <ac:spMkLst>
            <pc:docMk/>
            <pc:sldMk cId="1073867837" sldId="267"/>
            <ac:spMk id="3" creationId="{58A32899-8FD3-4823-B188-066019C599D0}"/>
          </ac:spMkLst>
        </pc:spChg>
      </pc:sldChg>
    </pc:docChg>
  </pc:docChgLst>
  <pc:docChgLst>
    <pc:chgData name="Linda Ruas" userId="e3f3bc3dc83c200f" providerId="LiveId" clId="{7D48CEEC-8994-4BB9-9201-A0CA0F1A19E2}"/>
    <pc:docChg chg="modSld">
      <pc:chgData name="Linda Ruas" userId="e3f3bc3dc83c200f" providerId="LiveId" clId="{7D48CEEC-8994-4BB9-9201-A0CA0F1A19E2}" dt="2020-01-08T20:54:42.304" v="1" actId="1076"/>
      <pc:docMkLst>
        <pc:docMk/>
      </pc:docMkLst>
      <pc:sldChg chg="addSp delSp modSp">
        <pc:chgData name="Linda Ruas" userId="e3f3bc3dc83c200f" providerId="LiveId" clId="{7D48CEEC-8994-4BB9-9201-A0CA0F1A19E2}" dt="2020-01-08T20:54:42.304" v="1" actId="1076"/>
        <pc:sldMkLst>
          <pc:docMk/>
          <pc:sldMk cId="3317935795" sldId="266"/>
        </pc:sldMkLst>
        <pc:spChg chg="add mod">
          <ac:chgData name="Linda Ruas" userId="e3f3bc3dc83c200f" providerId="LiveId" clId="{7D48CEEC-8994-4BB9-9201-A0CA0F1A19E2}" dt="2020-01-08T20:54:38.006" v="0"/>
          <ac:spMkLst>
            <pc:docMk/>
            <pc:sldMk cId="3317935795" sldId="266"/>
            <ac:spMk id="3" creationId="{6821D61B-3048-41CD-90EE-EF5ECB6BBA2B}"/>
          </ac:spMkLst>
        </pc:spChg>
        <pc:picChg chg="del">
          <ac:chgData name="Linda Ruas" userId="e3f3bc3dc83c200f" providerId="LiveId" clId="{7D48CEEC-8994-4BB9-9201-A0CA0F1A19E2}" dt="2020-01-08T20:54:38.006" v="0"/>
          <ac:picMkLst>
            <pc:docMk/>
            <pc:sldMk cId="3317935795" sldId="266"/>
            <ac:picMk id="4" creationId="{95545A84-9690-428C-BBA5-D012DDC9DA73}"/>
          </ac:picMkLst>
        </pc:picChg>
        <pc:picChg chg="mod">
          <ac:chgData name="Linda Ruas" userId="e3f3bc3dc83c200f" providerId="LiveId" clId="{7D48CEEC-8994-4BB9-9201-A0CA0F1A19E2}" dt="2020-01-08T20:54:42.304" v="1" actId="1076"/>
          <ac:picMkLst>
            <pc:docMk/>
            <pc:sldMk cId="3317935795" sldId="266"/>
            <ac:picMk id="5" creationId="{8775FDB3-E54E-4AC6-BE9D-2C5D2360C97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62B5BBE7-790B-4418-8CF3-9B67774B209A}" type="datetimeFigureOut">
              <a:rPr lang="en-GB" smtClean="0"/>
              <a:t>08/01/2020</a:t>
            </a:fld>
            <a:endParaRPr lang="en-GB"/>
          </a:p>
        </p:txBody>
      </p:sp>
      <p:sp>
        <p:nvSpPr>
          <p:cNvPr id="4" name="Footer Placeholder 3"/>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747B3983-D0ED-4FAC-8BFA-276A83B28F11}" type="slidenum">
              <a:rPr lang="en-GB" smtClean="0"/>
              <a:t>‹#›</a:t>
            </a:fld>
            <a:endParaRPr lang="en-GB"/>
          </a:p>
        </p:txBody>
      </p:sp>
    </p:spTree>
    <p:extLst>
      <p:ext uri="{BB962C8B-B14F-4D97-AF65-F5344CB8AC3E}">
        <p14:creationId xmlns:p14="http://schemas.microsoft.com/office/powerpoint/2010/main" val="3802993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34DB215C-6D4D-4454-B2C6-E12E61FC8F67}" type="datetimeFigureOut">
              <a:rPr lang="en-GB" smtClean="0"/>
              <a:t>08/01/2020</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FE884A45-F13F-41F4-86E3-20D319168266}" type="slidenum">
              <a:rPr lang="en-GB" smtClean="0"/>
              <a:t>‹#›</a:t>
            </a:fld>
            <a:endParaRPr lang="en-GB"/>
          </a:p>
        </p:txBody>
      </p:sp>
    </p:spTree>
    <p:extLst>
      <p:ext uri="{BB962C8B-B14F-4D97-AF65-F5344CB8AC3E}">
        <p14:creationId xmlns:p14="http://schemas.microsoft.com/office/powerpoint/2010/main" val="3759237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should take 1.5 hours: speaking (15 mins), vocabulary (15 mins),  skim and detailed reading (15 mins),  physical response (15 mins), grammar (15 mins) , role play + post task error correction (15 mins)</a:t>
            </a:r>
          </a:p>
        </p:txBody>
      </p:sp>
      <p:sp>
        <p:nvSpPr>
          <p:cNvPr id="4" name="Slide Number Placeholder 3"/>
          <p:cNvSpPr>
            <a:spLocks noGrp="1"/>
          </p:cNvSpPr>
          <p:nvPr>
            <p:ph type="sldNum" sz="quarter" idx="5"/>
          </p:nvPr>
        </p:nvSpPr>
        <p:spPr/>
        <p:txBody>
          <a:bodyPr/>
          <a:lstStyle/>
          <a:p>
            <a:fld id="{FE884A45-F13F-41F4-86E3-20D319168266}" type="slidenum">
              <a:rPr lang="en-GB" smtClean="0"/>
              <a:t>1</a:t>
            </a:fld>
            <a:endParaRPr lang="en-GB"/>
          </a:p>
        </p:txBody>
      </p:sp>
    </p:spTree>
    <p:extLst>
      <p:ext uri="{BB962C8B-B14F-4D97-AF65-F5344CB8AC3E}">
        <p14:creationId xmlns:p14="http://schemas.microsoft.com/office/powerpoint/2010/main" val="1059639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 d,  2 – f,  3 – e,  4 – h,  5 – a,  6 – g,  7 – I,  8 – b,  9 - c</a:t>
            </a:r>
          </a:p>
        </p:txBody>
      </p:sp>
      <p:sp>
        <p:nvSpPr>
          <p:cNvPr id="4" name="Slide Number Placeholder 3"/>
          <p:cNvSpPr>
            <a:spLocks noGrp="1"/>
          </p:cNvSpPr>
          <p:nvPr>
            <p:ph type="sldNum" sz="quarter" idx="5"/>
          </p:nvPr>
        </p:nvSpPr>
        <p:spPr/>
        <p:txBody>
          <a:bodyPr/>
          <a:lstStyle/>
          <a:p>
            <a:fld id="{FE884A45-F13F-41F4-86E3-20D319168266}" type="slidenum">
              <a:rPr lang="en-GB" smtClean="0"/>
              <a:t>5</a:t>
            </a:fld>
            <a:endParaRPr lang="en-GB"/>
          </a:p>
        </p:txBody>
      </p:sp>
    </p:spTree>
    <p:extLst>
      <p:ext uri="{BB962C8B-B14F-4D97-AF65-F5344CB8AC3E}">
        <p14:creationId xmlns:p14="http://schemas.microsoft.com/office/powerpoint/2010/main" val="669137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no – they disagree</a:t>
            </a:r>
          </a:p>
        </p:txBody>
      </p:sp>
      <p:sp>
        <p:nvSpPr>
          <p:cNvPr id="4" name="Slide Number Placeholder 3"/>
          <p:cNvSpPr>
            <a:spLocks noGrp="1"/>
          </p:cNvSpPr>
          <p:nvPr>
            <p:ph type="sldNum" sz="quarter" idx="5"/>
          </p:nvPr>
        </p:nvSpPr>
        <p:spPr/>
        <p:txBody>
          <a:bodyPr/>
          <a:lstStyle/>
          <a:p>
            <a:fld id="{FE884A45-F13F-41F4-86E3-20D319168266}" type="slidenum">
              <a:rPr lang="en-GB" smtClean="0"/>
              <a:t>6</a:t>
            </a:fld>
            <a:endParaRPr lang="en-GB"/>
          </a:p>
        </p:txBody>
      </p:sp>
    </p:spTree>
    <p:extLst>
      <p:ext uri="{BB962C8B-B14F-4D97-AF65-F5344CB8AC3E}">
        <p14:creationId xmlns:p14="http://schemas.microsoft.com/office/powerpoint/2010/main" val="2606363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F   3. F   4. F   5. T</a:t>
            </a:r>
          </a:p>
        </p:txBody>
      </p:sp>
      <p:sp>
        <p:nvSpPr>
          <p:cNvPr id="4" name="Slide Number Placeholder 3"/>
          <p:cNvSpPr>
            <a:spLocks noGrp="1"/>
          </p:cNvSpPr>
          <p:nvPr>
            <p:ph type="sldNum" sz="quarter" idx="5"/>
          </p:nvPr>
        </p:nvSpPr>
        <p:spPr/>
        <p:txBody>
          <a:bodyPr/>
          <a:lstStyle/>
          <a:p>
            <a:fld id="{FE884A45-F13F-41F4-86E3-20D319168266}" type="slidenum">
              <a:rPr lang="en-GB" smtClean="0"/>
              <a:t>8</a:t>
            </a:fld>
            <a:endParaRPr lang="en-GB"/>
          </a:p>
        </p:txBody>
      </p:sp>
    </p:spTree>
    <p:extLst>
      <p:ext uri="{BB962C8B-B14F-4D97-AF65-F5344CB8AC3E}">
        <p14:creationId xmlns:p14="http://schemas.microsoft.com/office/powerpoint/2010/main" val="4242225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08/01/2020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9111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08/01/2020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2981298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08/01/2020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502031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08/01/2020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087282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59C124-E35E-44E6-805D-598806266CEC}" type="datetimeFigureOut">
              <a:rPr lang="en-GB" smtClean="0"/>
              <a:t>08/01/2020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283254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559C124-E35E-44E6-805D-598806266CEC}" type="datetimeFigureOut">
              <a:rPr lang="en-GB" smtClean="0"/>
              <a:t>08/01/2020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90183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559C124-E35E-44E6-805D-598806266CEC}" type="datetimeFigureOut">
              <a:rPr lang="en-GB" smtClean="0"/>
              <a:t>08/01/2020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811174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559C124-E35E-44E6-805D-598806266CEC}" type="datetimeFigureOut">
              <a:rPr lang="en-GB" smtClean="0"/>
              <a:t>08/01/2020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4042387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9C124-E35E-44E6-805D-598806266CEC}" type="datetimeFigureOut">
              <a:rPr lang="en-GB" smtClean="0"/>
              <a:t>08/01/2020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566357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559C124-E35E-44E6-805D-598806266CEC}" type="datetimeFigureOut">
              <a:rPr lang="en-GB" smtClean="0"/>
              <a:t>08/01/2020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365906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559C124-E35E-44E6-805D-598806266CEC}" type="datetimeFigureOut">
              <a:rPr lang="en-GB" smtClean="0"/>
              <a:t>08/01/2020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797104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59C124-E35E-44E6-805D-598806266CEC}" type="datetimeFigureOut">
              <a:rPr lang="en-GB" smtClean="0"/>
              <a:t>08/01/2020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A0F131-D4C4-4B69-B34C-BD1D4E1FD685}" type="slidenum">
              <a:rPr lang="en-GB" smtClean="0"/>
              <a:t>‹#›</a:t>
            </a:fld>
            <a:endParaRPr lang="en-GB"/>
          </a:p>
        </p:txBody>
      </p:sp>
    </p:spTree>
    <p:extLst>
      <p:ext uri="{BB962C8B-B14F-4D97-AF65-F5344CB8AC3E}">
        <p14:creationId xmlns:p14="http://schemas.microsoft.com/office/powerpoint/2010/main" val="2690387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ewiki.newint.org/index.php?title=Has_Extinction_Rebellion_got_the_right_tactics%3F"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9449" y="2159650"/>
            <a:ext cx="6835515" cy="3476652"/>
          </a:xfrm>
        </p:spPr>
        <p:txBody>
          <a:bodyPr>
            <a:noAutofit/>
          </a:bodyPr>
          <a:lstStyle/>
          <a:p>
            <a:r>
              <a:rPr lang="en-GB" sz="12000" b="1" dirty="0"/>
              <a:t>Extinction Rebellion</a:t>
            </a:r>
          </a:p>
        </p:txBody>
      </p:sp>
      <p:sp>
        <p:nvSpPr>
          <p:cNvPr id="3" name="Subtitle 2"/>
          <p:cNvSpPr>
            <a:spLocks noGrp="1"/>
          </p:cNvSpPr>
          <p:nvPr>
            <p:ph type="subTitle" idx="1"/>
          </p:nvPr>
        </p:nvSpPr>
        <p:spPr>
          <a:xfrm>
            <a:off x="1524000" y="5957248"/>
            <a:ext cx="9144000" cy="494733"/>
          </a:xfrm>
        </p:spPr>
        <p:txBody>
          <a:bodyPr>
            <a:normAutofit/>
          </a:bodyPr>
          <a:lstStyle/>
          <a:p>
            <a:r>
              <a:rPr lang="en-GB" dirty="0"/>
              <a:t>New Internationalist Intermediate Ready Lesson</a:t>
            </a:r>
          </a:p>
        </p:txBody>
      </p:sp>
      <p:pic>
        <p:nvPicPr>
          <p:cNvPr id="4" name="Picture 3"/>
          <p:cNvPicPr>
            <a:picLocks noChangeAspect="1"/>
          </p:cNvPicPr>
          <p:nvPr/>
        </p:nvPicPr>
        <p:blipFill>
          <a:blip r:embed="rId3"/>
          <a:stretch>
            <a:fillRect/>
          </a:stretch>
        </p:blipFill>
        <p:spPr>
          <a:xfrm>
            <a:off x="7888909" y="205174"/>
            <a:ext cx="4066840" cy="5237597"/>
          </a:xfrm>
          <a:prstGeom prst="rect">
            <a:avLst/>
          </a:prstGeom>
        </p:spPr>
      </p:pic>
      <p:pic>
        <p:nvPicPr>
          <p:cNvPr id="5" name="Picture 4">
            <a:extLst>
              <a:ext uri="{FF2B5EF4-FFF2-40B4-BE49-F238E27FC236}">
                <a16:creationId xmlns:a16="http://schemas.microsoft.com/office/drawing/2014/main" id="{AF8DA2CF-8AAD-46D1-B04F-4FCF575C4E53}"/>
              </a:ext>
            </a:extLst>
          </p:cNvPr>
          <p:cNvPicPr>
            <a:picLocks noChangeAspect="1"/>
          </p:cNvPicPr>
          <p:nvPr/>
        </p:nvPicPr>
        <p:blipFill>
          <a:blip r:embed="rId4"/>
          <a:stretch>
            <a:fillRect/>
          </a:stretch>
        </p:blipFill>
        <p:spPr>
          <a:xfrm>
            <a:off x="468891" y="406020"/>
            <a:ext cx="5797798" cy="1432684"/>
          </a:xfrm>
          <a:prstGeom prst="rect">
            <a:avLst/>
          </a:prstGeom>
        </p:spPr>
      </p:pic>
    </p:spTree>
    <p:extLst>
      <p:ext uri="{BB962C8B-B14F-4D97-AF65-F5344CB8AC3E}">
        <p14:creationId xmlns:p14="http://schemas.microsoft.com/office/powerpoint/2010/main" val="3440975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1154185"/>
          </a:xfrm>
        </p:spPr>
        <p:txBody>
          <a:bodyPr>
            <a:normAutofit fontScale="90000"/>
          </a:bodyPr>
          <a:lstStyle/>
          <a:p>
            <a:r>
              <a:rPr lang="en-GB" dirty="0"/>
              <a:t>In pairs, make sentences – decide which modal verb you want to use:</a:t>
            </a:r>
          </a:p>
        </p:txBody>
      </p:sp>
      <p:sp>
        <p:nvSpPr>
          <p:cNvPr id="3" name="Content Placeholder 2"/>
          <p:cNvSpPr>
            <a:spLocks noGrp="1"/>
          </p:cNvSpPr>
          <p:nvPr>
            <p:ph sz="half" idx="1"/>
          </p:nvPr>
        </p:nvSpPr>
        <p:spPr>
          <a:xfrm>
            <a:off x="838200" y="1730325"/>
            <a:ext cx="5181600" cy="4446637"/>
          </a:xfrm>
        </p:spPr>
        <p:txBody>
          <a:bodyPr>
            <a:normAutofit fontScale="92500" lnSpcReduction="10000"/>
          </a:bodyPr>
          <a:lstStyle/>
          <a:p>
            <a:pPr marL="0" indent="0">
              <a:buNone/>
            </a:pPr>
            <a:r>
              <a:rPr lang="en-GB" dirty="0"/>
              <a:t>Protesters     can’t</a:t>
            </a:r>
          </a:p>
          <a:p>
            <a:pPr marL="0" indent="0">
              <a:buNone/>
            </a:pPr>
            <a:r>
              <a:rPr lang="en-GB" dirty="0"/>
              <a:t>                       can</a:t>
            </a:r>
          </a:p>
          <a:p>
            <a:pPr marL="0" indent="0">
              <a:buNone/>
            </a:pPr>
            <a:r>
              <a:rPr lang="en-GB" dirty="0"/>
              <a:t>                       should</a:t>
            </a:r>
          </a:p>
          <a:p>
            <a:pPr marL="0" indent="0">
              <a:buNone/>
            </a:pPr>
            <a:r>
              <a:rPr lang="en-GB" dirty="0"/>
              <a:t>                       shouldn’t</a:t>
            </a:r>
          </a:p>
          <a:p>
            <a:pPr marL="0" indent="0">
              <a:buNone/>
            </a:pPr>
            <a:r>
              <a:rPr lang="en-GB" dirty="0"/>
              <a:t>                       ought to</a:t>
            </a:r>
          </a:p>
          <a:p>
            <a:pPr marL="0" indent="0">
              <a:buNone/>
            </a:pPr>
            <a:r>
              <a:rPr lang="en-GB" dirty="0"/>
              <a:t>                       must</a:t>
            </a:r>
          </a:p>
          <a:p>
            <a:pPr marL="0" indent="0">
              <a:buNone/>
            </a:pPr>
            <a:r>
              <a:rPr lang="en-GB" dirty="0"/>
              <a:t>                       mustn’t</a:t>
            </a:r>
          </a:p>
          <a:p>
            <a:pPr marL="0" indent="0">
              <a:buNone/>
            </a:pPr>
            <a:r>
              <a:rPr lang="en-GB" dirty="0"/>
              <a:t>                       have to</a:t>
            </a:r>
          </a:p>
          <a:p>
            <a:pPr marL="0" indent="0">
              <a:buNone/>
            </a:pPr>
            <a:r>
              <a:rPr lang="en-GB" dirty="0"/>
              <a:t>                       don’t have to</a:t>
            </a:r>
          </a:p>
          <a:p>
            <a:pPr marL="0" indent="0">
              <a:buNone/>
            </a:pPr>
            <a:r>
              <a:rPr lang="en-GB" dirty="0"/>
              <a:t>                       </a:t>
            </a:r>
          </a:p>
        </p:txBody>
      </p:sp>
      <p:sp>
        <p:nvSpPr>
          <p:cNvPr id="5" name="Content Placeholder 4"/>
          <p:cNvSpPr>
            <a:spLocks noGrp="1"/>
          </p:cNvSpPr>
          <p:nvPr>
            <p:ph sz="half" idx="2"/>
          </p:nvPr>
        </p:nvSpPr>
        <p:spPr>
          <a:xfrm>
            <a:off x="6172200" y="1730325"/>
            <a:ext cx="5181600" cy="4446638"/>
          </a:xfrm>
        </p:spPr>
        <p:txBody>
          <a:bodyPr>
            <a:normAutofit fontScale="92500" lnSpcReduction="10000"/>
          </a:bodyPr>
          <a:lstStyle/>
          <a:p>
            <a:pPr marL="0" indent="0">
              <a:buNone/>
            </a:pPr>
            <a:r>
              <a:rPr lang="en-GB" dirty="0"/>
              <a:t>respect everyone</a:t>
            </a:r>
          </a:p>
          <a:p>
            <a:pPr marL="0" indent="0">
              <a:buNone/>
            </a:pPr>
            <a:r>
              <a:rPr lang="en-GB" dirty="0"/>
              <a:t>break anything</a:t>
            </a:r>
          </a:p>
          <a:p>
            <a:pPr marL="0" indent="0">
              <a:buNone/>
            </a:pPr>
            <a:r>
              <a:rPr lang="en-GB" dirty="0"/>
              <a:t>climb up buildings</a:t>
            </a:r>
          </a:p>
          <a:p>
            <a:pPr marL="0" indent="0">
              <a:buNone/>
            </a:pPr>
            <a:r>
              <a:rPr lang="en-GB" dirty="0"/>
              <a:t>close roads for more than an hour</a:t>
            </a:r>
          </a:p>
          <a:p>
            <a:pPr marL="0" indent="0">
              <a:buNone/>
            </a:pPr>
            <a:r>
              <a:rPr lang="en-GB" dirty="0"/>
              <a:t>disrupt health services</a:t>
            </a:r>
          </a:p>
          <a:p>
            <a:pPr marL="0" indent="0">
              <a:buNone/>
            </a:pPr>
            <a:r>
              <a:rPr lang="en-GB" dirty="0"/>
              <a:t>be silent</a:t>
            </a:r>
          </a:p>
          <a:p>
            <a:pPr marL="0" indent="0">
              <a:buNone/>
            </a:pPr>
            <a:r>
              <a:rPr lang="en-GB" dirty="0"/>
              <a:t>shout</a:t>
            </a:r>
          </a:p>
          <a:p>
            <a:pPr marL="0" indent="0">
              <a:buNone/>
            </a:pPr>
            <a:r>
              <a:rPr lang="en-GB" dirty="0"/>
              <a:t>be violent</a:t>
            </a:r>
          </a:p>
          <a:p>
            <a:pPr marL="0" indent="0">
              <a:buNone/>
            </a:pPr>
            <a:r>
              <a:rPr lang="en-GB" dirty="0"/>
              <a:t>leave rubbish</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089137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5400" b="1" dirty="0"/>
              <a:t>Role play</a:t>
            </a:r>
          </a:p>
        </p:txBody>
      </p:sp>
      <p:sp>
        <p:nvSpPr>
          <p:cNvPr id="6" name="Content Placeholder 5"/>
          <p:cNvSpPr>
            <a:spLocks noGrp="1"/>
          </p:cNvSpPr>
          <p:nvPr>
            <p:ph sz="half" idx="1"/>
          </p:nvPr>
        </p:nvSpPr>
        <p:spPr/>
        <p:txBody>
          <a:bodyPr>
            <a:noAutofit/>
          </a:bodyPr>
          <a:lstStyle/>
          <a:p>
            <a:pPr marL="514350" indent="-514350">
              <a:buAutoNum type="alphaUcParenR"/>
            </a:pPr>
            <a:r>
              <a:rPr lang="en-GB" sz="4400" b="1" dirty="0">
                <a:solidFill>
                  <a:srgbClr val="C00000"/>
                </a:solidFill>
              </a:rPr>
              <a:t>You are a police officer. </a:t>
            </a:r>
          </a:p>
          <a:p>
            <a:pPr marL="0" indent="0">
              <a:buNone/>
            </a:pPr>
            <a:r>
              <a:rPr lang="en-GB" sz="4400" b="1" dirty="0">
                <a:solidFill>
                  <a:srgbClr val="C00000"/>
                </a:solidFill>
              </a:rPr>
              <a:t>Talk to the Extinction Rebellion protesters to tell them what they can and can’t / shouldn’t do.</a:t>
            </a:r>
          </a:p>
        </p:txBody>
      </p:sp>
      <p:sp>
        <p:nvSpPr>
          <p:cNvPr id="7" name="Content Placeholder 6"/>
          <p:cNvSpPr>
            <a:spLocks noGrp="1"/>
          </p:cNvSpPr>
          <p:nvPr>
            <p:ph sz="half" idx="2"/>
          </p:nvPr>
        </p:nvSpPr>
        <p:spPr>
          <a:xfrm>
            <a:off x="6172200" y="880946"/>
            <a:ext cx="5181600" cy="5296017"/>
          </a:xfrm>
        </p:spPr>
        <p:txBody>
          <a:bodyPr>
            <a:noAutofit/>
          </a:bodyPr>
          <a:lstStyle/>
          <a:p>
            <a:pPr marL="0" indent="0">
              <a:buNone/>
            </a:pPr>
            <a:r>
              <a:rPr lang="en-GB" sz="4000" b="1" dirty="0">
                <a:solidFill>
                  <a:srgbClr val="7030A0"/>
                </a:solidFill>
              </a:rPr>
              <a:t>B) You are a member of Extinction Rebellion.</a:t>
            </a:r>
          </a:p>
          <a:p>
            <a:pPr marL="0" indent="0">
              <a:buNone/>
            </a:pPr>
            <a:r>
              <a:rPr lang="en-GB" sz="4000" b="1" dirty="0">
                <a:solidFill>
                  <a:srgbClr val="7030A0"/>
                </a:solidFill>
              </a:rPr>
              <a:t>You believe very strongly that governments must act to stop climate change.</a:t>
            </a:r>
          </a:p>
          <a:p>
            <a:pPr marL="0" indent="0">
              <a:buNone/>
            </a:pPr>
            <a:r>
              <a:rPr lang="en-GB" sz="4000" b="1" dirty="0">
                <a:solidFill>
                  <a:srgbClr val="7030A0"/>
                </a:solidFill>
              </a:rPr>
              <a:t>Have a chat with the police officer before your protest.</a:t>
            </a:r>
          </a:p>
        </p:txBody>
      </p:sp>
    </p:spTree>
    <p:extLst>
      <p:ext uri="{BB962C8B-B14F-4D97-AF65-F5344CB8AC3E}">
        <p14:creationId xmlns:p14="http://schemas.microsoft.com/office/powerpoint/2010/main" val="3268359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775FDB3-E54E-4AC6-BE9D-2C5D2360C979}"/>
              </a:ext>
            </a:extLst>
          </p:cNvPr>
          <p:cNvPicPr>
            <a:picLocks noChangeAspect="1"/>
          </p:cNvPicPr>
          <p:nvPr/>
        </p:nvPicPr>
        <p:blipFill>
          <a:blip r:embed="rId2"/>
          <a:stretch>
            <a:fillRect/>
          </a:stretch>
        </p:blipFill>
        <p:spPr>
          <a:xfrm>
            <a:off x="4410222" y="768350"/>
            <a:ext cx="7620000" cy="5724525"/>
          </a:xfrm>
          <a:prstGeom prst="rect">
            <a:avLst/>
          </a:prstGeom>
        </p:spPr>
      </p:pic>
      <p:sp>
        <p:nvSpPr>
          <p:cNvPr id="2" name="Title 1">
            <a:extLst>
              <a:ext uri="{FF2B5EF4-FFF2-40B4-BE49-F238E27FC236}">
                <a16:creationId xmlns:a16="http://schemas.microsoft.com/office/drawing/2014/main" id="{A7B58058-C706-4096-8701-859DDAD9129E}"/>
              </a:ext>
            </a:extLst>
          </p:cNvPr>
          <p:cNvSpPr>
            <a:spLocks noGrp="1"/>
          </p:cNvSpPr>
          <p:nvPr>
            <p:ph type="title"/>
          </p:nvPr>
        </p:nvSpPr>
        <p:spPr>
          <a:xfrm>
            <a:off x="838200" y="365125"/>
            <a:ext cx="3888545" cy="1913841"/>
          </a:xfrm>
        </p:spPr>
        <p:txBody>
          <a:bodyPr/>
          <a:lstStyle/>
          <a:p>
            <a:r>
              <a:rPr lang="en-GB" dirty="0"/>
              <a:t>What’s happening?</a:t>
            </a:r>
            <a:br>
              <a:rPr lang="en-GB" dirty="0"/>
            </a:br>
            <a:r>
              <a:rPr lang="en-GB" dirty="0"/>
              <a:t>Where? Why?</a:t>
            </a:r>
          </a:p>
        </p:txBody>
      </p:sp>
      <p:sp>
        <p:nvSpPr>
          <p:cNvPr id="3" name="Content Placeholder 2">
            <a:extLst>
              <a:ext uri="{FF2B5EF4-FFF2-40B4-BE49-F238E27FC236}">
                <a16:creationId xmlns:a16="http://schemas.microsoft.com/office/drawing/2014/main" id="{6821D61B-3048-41CD-90EE-EF5ECB6BBA2B}"/>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317935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DCEEF-FC3E-4370-98AA-AC44DD160862}"/>
              </a:ext>
            </a:extLst>
          </p:cNvPr>
          <p:cNvSpPr>
            <a:spLocks noGrp="1"/>
          </p:cNvSpPr>
          <p:nvPr>
            <p:ph type="title"/>
          </p:nvPr>
        </p:nvSpPr>
        <p:spPr/>
        <p:txBody>
          <a:bodyPr>
            <a:noAutofit/>
          </a:bodyPr>
          <a:lstStyle/>
          <a:p>
            <a:r>
              <a:rPr lang="en-GB" sz="9600" dirty="0"/>
              <a:t>This lesson:</a:t>
            </a:r>
          </a:p>
        </p:txBody>
      </p:sp>
      <p:sp>
        <p:nvSpPr>
          <p:cNvPr id="3" name="Content Placeholder 2">
            <a:extLst>
              <a:ext uri="{FF2B5EF4-FFF2-40B4-BE49-F238E27FC236}">
                <a16:creationId xmlns:a16="http://schemas.microsoft.com/office/drawing/2014/main" id="{58A32899-8FD3-4823-B188-066019C599D0}"/>
              </a:ext>
            </a:extLst>
          </p:cNvPr>
          <p:cNvSpPr>
            <a:spLocks noGrp="1"/>
          </p:cNvSpPr>
          <p:nvPr>
            <p:ph idx="1"/>
          </p:nvPr>
        </p:nvSpPr>
        <p:spPr>
          <a:xfrm>
            <a:off x="6295868" y="1825625"/>
            <a:ext cx="5057931" cy="4351338"/>
          </a:xfrm>
        </p:spPr>
        <p:txBody>
          <a:bodyPr/>
          <a:lstStyle/>
          <a:p>
            <a:pPr marL="0" indent="0">
              <a:buNone/>
            </a:pPr>
            <a:r>
              <a:rPr lang="en-GB" sz="4400" dirty="0"/>
              <a:t>Discussion</a:t>
            </a:r>
          </a:p>
          <a:p>
            <a:pPr marL="0" indent="0">
              <a:buNone/>
            </a:pPr>
            <a:r>
              <a:rPr lang="en-GB" sz="4400" dirty="0"/>
              <a:t>Vocabulary</a:t>
            </a:r>
          </a:p>
          <a:p>
            <a:pPr marL="0" indent="0">
              <a:buNone/>
            </a:pPr>
            <a:r>
              <a:rPr lang="en-GB" sz="4400" dirty="0"/>
              <a:t>Reading</a:t>
            </a:r>
          </a:p>
          <a:p>
            <a:pPr marL="0" indent="0">
              <a:buNone/>
            </a:pPr>
            <a:r>
              <a:rPr lang="en-GB" sz="4400" dirty="0"/>
              <a:t>Physical response</a:t>
            </a:r>
          </a:p>
          <a:p>
            <a:pPr marL="0" indent="0">
              <a:buNone/>
            </a:pPr>
            <a:r>
              <a:rPr lang="en-GB" sz="4400" dirty="0"/>
              <a:t>Grammar</a:t>
            </a:r>
          </a:p>
          <a:p>
            <a:pPr marL="0" indent="0">
              <a:buNone/>
            </a:pPr>
            <a:r>
              <a:rPr lang="en-GB" sz="4400" dirty="0"/>
              <a:t>Role play</a:t>
            </a:r>
          </a:p>
          <a:p>
            <a:pPr marL="0" indent="0">
              <a:buNone/>
            </a:pPr>
            <a:endParaRPr lang="en-GB" dirty="0"/>
          </a:p>
        </p:txBody>
      </p:sp>
    </p:spTree>
    <p:extLst>
      <p:ext uri="{BB962C8B-B14F-4D97-AF65-F5344CB8AC3E}">
        <p14:creationId xmlns:p14="http://schemas.microsoft.com/office/powerpoint/2010/main" val="1073867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7639"/>
          </a:xfrm>
        </p:spPr>
        <p:txBody>
          <a:bodyPr/>
          <a:lstStyle/>
          <a:p>
            <a:r>
              <a:rPr lang="en-GB" b="1" dirty="0"/>
              <a:t>Questions to discuss in small groups:</a:t>
            </a:r>
          </a:p>
        </p:txBody>
      </p:sp>
      <p:sp>
        <p:nvSpPr>
          <p:cNvPr id="3" name="Content Placeholder 2"/>
          <p:cNvSpPr>
            <a:spLocks noGrp="1"/>
          </p:cNvSpPr>
          <p:nvPr>
            <p:ph idx="1"/>
          </p:nvPr>
        </p:nvSpPr>
        <p:spPr>
          <a:xfrm>
            <a:off x="838199" y="1473958"/>
            <a:ext cx="10735101" cy="4967785"/>
          </a:xfrm>
        </p:spPr>
        <p:txBody>
          <a:bodyPr>
            <a:normAutofit/>
          </a:bodyPr>
          <a:lstStyle/>
          <a:p>
            <a:pPr marL="0" indent="0">
              <a:buNone/>
            </a:pPr>
            <a:r>
              <a:rPr lang="en-GB" sz="4400" dirty="0"/>
              <a:t>1/ What do ‘Extinction Rebellion’ do?</a:t>
            </a:r>
          </a:p>
          <a:p>
            <a:pPr marL="0" indent="0">
              <a:buNone/>
            </a:pPr>
            <a:r>
              <a:rPr lang="en-GB" sz="4400" dirty="0"/>
              <a:t>2/ Why does the group have that name?</a:t>
            </a:r>
          </a:p>
          <a:p>
            <a:pPr marL="0" indent="0">
              <a:buNone/>
            </a:pPr>
            <a:r>
              <a:rPr lang="en-GB" sz="4400" dirty="0"/>
              <a:t>3/ What sort of people are in Extinction Rebellion?</a:t>
            </a:r>
          </a:p>
          <a:p>
            <a:pPr marL="0" indent="0">
              <a:buNone/>
            </a:pPr>
            <a:r>
              <a:rPr lang="en-GB" sz="4400" dirty="0"/>
              <a:t>4/ Why do think they joined the group?</a:t>
            </a:r>
          </a:p>
          <a:p>
            <a:pPr marL="0" indent="0">
              <a:buNone/>
            </a:pPr>
            <a:r>
              <a:rPr lang="en-GB" sz="4400" dirty="0"/>
              <a:t>5/ What do you think they have done?</a:t>
            </a:r>
          </a:p>
          <a:p>
            <a:pPr marL="0" indent="0">
              <a:buNone/>
            </a:pPr>
            <a:r>
              <a:rPr lang="en-GB" sz="4400" dirty="0"/>
              <a:t>6/ What do you think they could do in future?</a:t>
            </a:r>
          </a:p>
        </p:txBody>
      </p:sp>
    </p:spTree>
    <p:extLst>
      <p:ext uri="{BB962C8B-B14F-4D97-AF65-F5344CB8AC3E}">
        <p14:creationId xmlns:p14="http://schemas.microsoft.com/office/powerpoint/2010/main" val="3906176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53741"/>
          </a:xfrm>
        </p:spPr>
        <p:txBody>
          <a:bodyPr>
            <a:normAutofit fontScale="90000"/>
          </a:bodyPr>
          <a:lstStyle/>
          <a:p>
            <a:r>
              <a:rPr lang="en-GB" b="1" dirty="0"/>
              <a:t>Match:</a:t>
            </a:r>
          </a:p>
        </p:txBody>
      </p:sp>
      <p:sp>
        <p:nvSpPr>
          <p:cNvPr id="4" name="Content Placeholder 3"/>
          <p:cNvSpPr>
            <a:spLocks noGrp="1"/>
          </p:cNvSpPr>
          <p:nvPr>
            <p:ph sz="half" idx="1"/>
          </p:nvPr>
        </p:nvSpPr>
        <p:spPr>
          <a:xfrm>
            <a:off x="354842" y="928048"/>
            <a:ext cx="3916907" cy="5929952"/>
          </a:xfrm>
        </p:spPr>
        <p:txBody>
          <a:bodyPr>
            <a:noAutofit/>
          </a:bodyPr>
          <a:lstStyle/>
          <a:p>
            <a:pPr marL="514350" indent="-514350">
              <a:buAutoNum type="arabicPeriod"/>
            </a:pPr>
            <a:r>
              <a:rPr lang="en-GB" sz="3400" b="1" dirty="0">
                <a:solidFill>
                  <a:srgbClr val="C00000"/>
                </a:solidFill>
              </a:rPr>
              <a:t>tactics</a:t>
            </a:r>
          </a:p>
          <a:p>
            <a:pPr marL="514350" indent="-514350">
              <a:buAutoNum type="arabicPeriod"/>
            </a:pPr>
            <a:r>
              <a:rPr lang="en-GB" sz="3400" b="1" dirty="0">
                <a:solidFill>
                  <a:srgbClr val="C00000"/>
                </a:solidFill>
              </a:rPr>
              <a:t>climate emergency</a:t>
            </a:r>
          </a:p>
          <a:p>
            <a:pPr marL="514350" indent="-514350">
              <a:buAutoNum type="arabicPeriod"/>
            </a:pPr>
            <a:r>
              <a:rPr lang="en-GB" sz="3400" b="1" dirty="0">
                <a:solidFill>
                  <a:srgbClr val="C00000"/>
                </a:solidFill>
              </a:rPr>
              <a:t>social injustice</a:t>
            </a:r>
          </a:p>
          <a:p>
            <a:pPr marL="514350" indent="-514350">
              <a:buAutoNum type="arabicPeriod"/>
            </a:pPr>
            <a:r>
              <a:rPr lang="en-GB" sz="3400" b="1" dirty="0">
                <a:solidFill>
                  <a:srgbClr val="C00000"/>
                </a:solidFill>
              </a:rPr>
              <a:t>vulnerable</a:t>
            </a:r>
          </a:p>
          <a:p>
            <a:pPr marL="514350" indent="-514350">
              <a:buAutoNum type="arabicPeriod"/>
            </a:pPr>
            <a:r>
              <a:rPr lang="en-GB" sz="3400" b="1" dirty="0">
                <a:solidFill>
                  <a:srgbClr val="C00000"/>
                </a:solidFill>
              </a:rPr>
              <a:t>activist</a:t>
            </a:r>
          </a:p>
          <a:p>
            <a:pPr marL="514350" indent="-514350">
              <a:buAutoNum type="arabicPeriod"/>
            </a:pPr>
            <a:r>
              <a:rPr lang="en-GB" sz="3400" b="1" dirty="0">
                <a:solidFill>
                  <a:srgbClr val="C00000"/>
                </a:solidFill>
              </a:rPr>
              <a:t>disruption</a:t>
            </a:r>
          </a:p>
          <a:p>
            <a:pPr marL="514350" indent="-514350">
              <a:buAutoNum type="arabicPeriod"/>
            </a:pPr>
            <a:r>
              <a:rPr lang="en-GB" sz="3400" b="1" dirty="0">
                <a:solidFill>
                  <a:srgbClr val="C00000"/>
                </a:solidFill>
              </a:rPr>
              <a:t>natural resources</a:t>
            </a:r>
          </a:p>
          <a:p>
            <a:pPr marL="514350" indent="-514350">
              <a:buAutoNum type="arabicPeriod"/>
            </a:pPr>
            <a:r>
              <a:rPr lang="en-GB" sz="3400" b="1" dirty="0">
                <a:solidFill>
                  <a:srgbClr val="C00000"/>
                </a:solidFill>
              </a:rPr>
              <a:t>indigenous</a:t>
            </a:r>
          </a:p>
          <a:p>
            <a:pPr marL="514350" indent="-514350">
              <a:buAutoNum type="arabicPeriod"/>
            </a:pPr>
            <a:r>
              <a:rPr lang="en-GB" sz="3400" b="1" dirty="0">
                <a:solidFill>
                  <a:srgbClr val="C00000"/>
                </a:solidFill>
              </a:rPr>
              <a:t>fossil fuel</a:t>
            </a:r>
          </a:p>
        </p:txBody>
      </p:sp>
      <p:sp>
        <p:nvSpPr>
          <p:cNvPr id="5" name="Content Placeholder 4"/>
          <p:cNvSpPr>
            <a:spLocks noGrp="1"/>
          </p:cNvSpPr>
          <p:nvPr>
            <p:ph sz="half" idx="2"/>
          </p:nvPr>
        </p:nvSpPr>
        <p:spPr>
          <a:xfrm>
            <a:off x="4271748" y="150126"/>
            <a:ext cx="7588155" cy="6707874"/>
          </a:xfrm>
        </p:spPr>
        <p:txBody>
          <a:bodyPr>
            <a:noAutofit/>
          </a:bodyPr>
          <a:lstStyle/>
          <a:p>
            <a:pPr marL="514350" indent="-514350">
              <a:buAutoNum type="alphaLcParenR"/>
            </a:pPr>
            <a:r>
              <a:rPr lang="en-GB" sz="2900" b="1" dirty="0">
                <a:solidFill>
                  <a:srgbClr val="7030A0"/>
                </a:solidFill>
              </a:rPr>
              <a:t>someone who does something (</a:t>
            </a:r>
            <a:r>
              <a:rPr lang="en-GB" sz="2900" b="1" dirty="0" err="1">
                <a:solidFill>
                  <a:srgbClr val="7030A0"/>
                </a:solidFill>
              </a:rPr>
              <a:t>eg</a:t>
            </a:r>
            <a:r>
              <a:rPr lang="en-GB" sz="2900" b="1" dirty="0">
                <a:solidFill>
                  <a:srgbClr val="7030A0"/>
                </a:solidFill>
              </a:rPr>
              <a:t>. protests) to change a situation</a:t>
            </a:r>
          </a:p>
          <a:p>
            <a:pPr marL="514350" indent="-514350">
              <a:buAutoNum type="alphaLcParenR"/>
            </a:pPr>
            <a:r>
              <a:rPr lang="en-GB" sz="2900" b="1" dirty="0">
                <a:solidFill>
                  <a:srgbClr val="7030A0"/>
                </a:solidFill>
              </a:rPr>
              <a:t>people who originally lived in an area before colonisers came</a:t>
            </a:r>
          </a:p>
          <a:p>
            <a:pPr marL="514350" indent="-514350">
              <a:buAutoNum type="alphaLcParenR"/>
            </a:pPr>
            <a:r>
              <a:rPr lang="en-GB" sz="2900" b="1" dirty="0">
                <a:solidFill>
                  <a:srgbClr val="7030A0"/>
                </a:solidFill>
              </a:rPr>
              <a:t>oil, gas and coal</a:t>
            </a:r>
          </a:p>
          <a:p>
            <a:pPr marL="514350" indent="-514350">
              <a:buAutoNum type="alphaLcParenR"/>
            </a:pPr>
            <a:r>
              <a:rPr lang="en-GB" sz="2900" b="1" dirty="0">
                <a:solidFill>
                  <a:srgbClr val="7030A0"/>
                </a:solidFill>
              </a:rPr>
              <a:t>actions or plans to achieve something</a:t>
            </a:r>
          </a:p>
          <a:p>
            <a:pPr marL="514350" indent="-514350">
              <a:buAutoNum type="alphaLcParenR"/>
            </a:pPr>
            <a:r>
              <a:rPr lang="en-GB" sz="2900" b="1" dirty="0">
                <a:solidFill>
                  <a:srgbClr val="7030A0"/>
                </a:solidFill>
              </a:rPr>
              <a:t>being fair and equal between individuals and society</a:t>
            </a:r>
          </a:p>
          <a:p>
            <a:pPr marL="514350" indent="-514350">
              <a:buAutoNum type="alphaLcParenR"/>
            </a:pPr>
            <a:r>
              <a:rPr lang="en-GB" sz="2900" b="1" dirty="0">
                <a:solidFill>
                  <a:srgbClr val="7030A0"/>
                </a:solidFill>
              </a:rPr>
              <a:t>the situation where we need urgent action to stop climate change</a:t>
            </a:r>
          </a:p>
          <a:p>
            <a:pPr marL="514350" indent="-514350">
              <a:buAutoNum type="alphaLcParenR"/>
            </a:pPr>
            <a:r>
              <a:rPr lang="en-GB" sz="2900" b="1" dirty="0">
                <a:solidFill>
                  <a:srgbClr val="7030A0"/>
                </a:solidFill>
              </a:rPr>
              <a:t>problems that interrupt or stop an event</a:t>
            </a:r>
          </a:p>
          <a:p>
            <a:pPr marL="514350" indent="-514350">
              <a:buAutoNum type="alphaLcParenR"/>
            </a:pPr>
            <a:r>
              <a:rPr lang="en-GB" sz="2900" b="1" dirty="0">
                <a:solidFill>
                  <a:srgbClr val="7030A0"/>
                </a:solidFill>
              </a:rPr>
              <a:t>needing extra care because of age, gender, disability </a:t>
            </a:r>
            <a:r>
              <a:rPr lang="en-GB" sz="2900" b="1" dirty="0" err="1">
                <a:solidFill>
                  <a:srgbClr val="7030A0"/>
                </a:solidFill>
              </a:rPr>
              <a:t>etc</a:t>
            </a:r>
            <a:endParaRPr lang="en-GB" sz="2900" b="1" dirty="0">
              <a:solidFill>
                <a:srgbClr val="7030A0"/>
              </a:solidFill>
            </a:endParaRPr>
          </a:p>
          <a:p>
            <a:pPr marL="514350" indent="-514350">
              <a:buAutoNum type="alphaLcParenR"/>
            </a:pPr>
            <a:r>
              <a:rPr lang="en-GB" sz="2900" b="1" dirty="0">
                <a:solidFill>
                  <a:srgbClr val="7030A0"/>
                </a:solidFill>
              </a:rPr>
              <a:t>water, air, land, forest, metals </a:t>
            </a:r>
            <a:r>
              <a:rPr lang="en-GB" sz="2900" b="1" dirty="0" err="1">
                <a:solidFill>
                  <a:srgbClr val="7030A0"/>
                </a:solidFill>
              </a:rPr>
              <a:t>etc</a:t>
            </a:r>
            <a:endParaRPr lang="en-GB" sz="2900" b="1" dirty="0">
              <a:solidFill>
                <a:srgbClr val="7030A0"/>
              </a:solidFill>
            </a:endParaRPr>
          </a:p>
        </p:txBody>
      </p:sp>
    </p:spTree>
    <p:extLst>
      <p:ext uri="{BB962C8B-B14F-4D97-AF65-F5344CB8AC3E}">
        <p14:creationId xmlns:p14="http://schemas.microsoft.com/office/powerpoint/2010/main" val="3843237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Question: </a:t>
            </a:r>
          </a:p>
        </p:txBody>
      </p:sp>
      <p:sp>
        <p:nvSpPr>
          <p:cNvPr id="5" name="Content Placeholder 4"/>
          <p:cNvSpPr>
            <a:spLocks noGrp="1"/>
          </p:cNvSpPr>
          <p:nvPr>
            <p:ph idx="1"/>
          </p:nvPr>
        </p:nvSpPr>
        <p:spPr/>
        <p:txBody>
          <a:bodyPr>
            <a:normAutofit fontScale="92500" lnSpcReduction="10000"/>
          </a:bodyPr>
          <a:lstStyle/>
          <a:p>
            <a:pPr marL="0" indent="0">
              <a:buNone/>
            </a:pPr>
            <a:r>
              <a:rPr lang="en-GB" sz="8000" dirty="0"/>
              <a:t>Do both </a:t>
            </a:r>
            <a:r>
              <a:rPr lang="en-GB" sz="8000" dirty="0" err="1"/>
              <a:t>Chay</a:t>
            </a:r>
            <a:r>
              <a:rPr lang="en-GB" sz="8000" dirty="0"/>
              <a:t> and Marc agree that Extinction Rebellion are doing the right things?</a:t>
            </a:r>
          </a:p>
          <a:p>
            <a:pPr marL="0" indent="0">
              <a:buNone/>
            </a:pPr>
            <a:r>
              <a:rPr lang="en-GB" sz="3600" dirty="0"/>
              <a:t>Skim the next slide to find out (1 minute only)</a:t>
            </a:r>
          </a:p>
          <a:p>
            <a:pPr marL="514350" indent="-514350">
              <a:buAutoNum type="arabicPeriod"/>
            </a:pPr>
            <a:endParaRPr lang="en-GB" dirty="0"/>
          </a:p>
        </p:txBody>
      </p:sp>
    </p:spTree>
    <p:extLst>
      <p:ext uri="{BB962C8B-B14F-4D97-AF65-F5344CB8AC3E}">
        <p14:creationId xmlns:p14="http://schemas.microsoft.com/office/powerpoint/2010/main" val="2784905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191069" y="272954"/>
            <a:ext cx="11818961" cy="6585045"/>
          </a:xfrm>
        </p:spPr>
        <p:txBody>
          <a:bodyPr>
            <a:normAutofit fontScale="62500" lnSpcReduction="20000"/>
          </a:bodyPr>
          <a:lstStyle/>
          <a:p>
            <a:pPr marL="0" indent="0">
              <a:buNone/>
            </a:pPr>
            <a:r>
              <a:rPr lang="en-US" b="1" dirty="0" err="1"/>
              <a:t>Chay</a:t>
            </a:r>
            <a:r>
              <a:rPr lang="en-US" b="1" dirty="0"/>
              <a:t> Harwood</a:t>
            </a:r>
            <a:r>
              <a:rPr lang="en-US" dirty="0"/>
              <a:t> says </a:t>
            </a:r>
            <a:r>
              <a:rPr lang="en-US" b="1" dirty="0"/>
              <a:t>YES</a:t>
            </a:r>
            <a:r>
              <a:rPr lang="en-US" dirty="0"/>
              <a:t>, XR’s tactics are right. He joined Extinction Rebellion in November 2018 in the final year of his criminology degree at university. He is most worried about the climate emergency and social injustice. He is also worried about climate change and the most vulnerable people in the world.</a:t>
            </a:r>
          </a:p>
          <a:p>
            <a:pPr marL="0" indent="0">
              <a:buNone/>
            </a:pPr>
            <a:r>
              <a:rPr lang="en-US" b="1" dirty="0"/>
              <a:t>Marc Hudson</a:t>
            </a:r>
            <a:r>
              <a:rPr lang="en-US" dirty="0"/>
              <a:t> says </a:t>
            </a:r>
            <a:r>
              <a:rPr lang="en-US" b="1" dirty="0"/>
              <a:t>NO</a:t>
            </a:r>
            <a:r>
              <a:rPr lang="en-US" dirty="0"/>
              <a:t>, their tactics are wrong. Marc was an aid worker, a physiotherapist, an environmental activist, and is now a researcher. He edits Manchester Climate Monthly and helped to start Climate Emergency Manchester in the UK.</a:t>
            </a:r>
          </a:p>
          <a:p>
            <a:pPr marL="0" indent="0">
              <a:buNone/>
            </a:pPr>
            <a:r>
              <a:rPr lang="en-US" b="1" dirty="0"/>
              <a:t>CHAY:</a:t>
            </a:r>
            <a:r>
              <a:rPr lang="en-US" dirty="0"/>
              <a:t> Not everyone agrees with our tactics. Disruption is our main tactic and it is not something we do lightly. It is perhaps surprising to hear that I find protesting very uncomfortable and it makes me anxious. I hate giving unnecessary stress to people who are trying to go about their daily lives. I also understand that the people we affect may have difficult lives.</a:t>
            </a:r>
          </a:p>
          <a:p>
            <a:pPr marL="0" indent="0">
              <a:buNone/>
            </a:pPr>
            <a:r>
              <a:rPr lang="en-US" dirty="0"/>
              <a:t>But we are now at a very important part of this protest. The Amazon rainforest will perhaps be so damaged in ten years from now, or even less, that it will not be possible to repair it. People are dying right now in the Global South. The Global South is losing its natural resources, and this affects people who need them to live. Governments are killing peaceful activists and indigenous people to protect fossil-fuel businesses. We at XR disrupt business-as-usual for a few hours, but this is nothing compared with the destruction of our earth and Majority World peoples.</a:t>
            </a:r>
          </a:p>
          <a:p>
            <a:pPr marL="0" indent="0">
              <a:buNone/>
            </a:pPr>
            <a:r>
              <a:rPr lang="en-US" b="1" dirty="0"/>
              <a:t>MARC:</a:t>
            </a:r>
            <a:r>
              <a:rPr lang="en-US" dirty="0"/>
              <a:t> Protest without disruption is not protest. So, blocking bridges, gluing yourself to things, all that is normal. But perhaps we will come back to the idea of the tube train action! (This resulted in violence between commuters and XR protesters who climbed on top of a London underground train.) We have the freedoms we enjoy now because of protest, disruption, and organizing by past generations of protesters. I am not against the strong feelings, intelligence, concern, or courage of XR activists – but I am not sure about how well the tactics will work in the long term.</a:t>
            </a:r>
          </a:p>
          <a:p>
            <a:pPr marL="0" indent="0">
              <a:buNone/>
            </a:pPr>
            <a:r>
              <a:rPr lang="en-US" dirty="0"/>
              <a:t>You say that the situation is now terrible and that the state and businesses are murdering protesters. But the idea of climate emergency has been with us, now and then, since the early 1970s. And this brings me to my questions:</a:t>
            </a:r>
          </a:p>
          <a:p>
            <a:pPr marL="0" indent="0">
              <a:buNone/>
            </a:pPr>
            <a:r>
              <a:rPr lang="en-US" dirty="0"/>
              <a:t>What about the people who can’t afford to protest for long periods – financially, practically, emotionally? Don’t you worry that because only a few can be free for arrest, this will make ‘recruitment’ more difficult?</a:t>
            </a:r>
          </a:p>
          <a:p>
            <a:pPr marL="0" indent="0">
              <a:buNone/>
            </a:pPr>
            <a:r>
              <a:rPr lang="en-US" dirty="0"/>
              <a:t>What is XR doing to make it possible for people to protest for years, not months, and to make it easier for others to be involved in a small way for weeks and months? What do you think an ‘average’ BME [Black Minority Ethnic] person thinks about people sending the flowers to Brixton police station? (Brixton is a part of London with a history of police racism.) Wasn’t that a mistake? And don’t you worry that XR’s idea of ‘no blame’ means the fossil-fuel companies can continue to destroy the planet?</a:t>
            </a:r>
          </a:p>
          <a:p>
            <a:pPr marL="0" indent="0">
              <a:buNone/>
            </a:pPr>
            <a:r>
              <a:rPr lang="en-GB" dirty="0">
                <a:hlinkClick r:id="rId2"/>
              </a:rPr>
              <a:t>https://eewiki.newint.org/index.php?title=Has_Extinction_Rebellion_got_the_right_tactics%3F</a:t>
            </a:r>
            <a:endParaRPr lang="en-GB" dirty="0"/>
          </a:p>
        </p:txBody>
      </p:sp>
    </p:spTree>
    <p:extLst>
      <p:ext uri="{BB962C8B-B14F-4D97-AF65-F5344CB8AC3E}">
        <p14:creationId xmlns:p14="http://schemas.microsoft.com/office/powerpoint/2010/main" val="579757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515600" cy="658457"/>
          </a:xfrm>
        </p:spPr>
        <p:txBody>
          <a:bodyPr>
            <a:normAutofit fontScale="90000"/>
          </a:bodyPr>
          <a:lstStyle/>
          <a:p>
            <a:r>
              <a:rPr lang="en-GB" b="1" dirty="0"/>
              <a:t>True or false?:</a:t>
            </a:r>
            <a:endParaRPr lang="en-GB" dirty="0"/>
          </a:p>
        </p:txBody>
      </p:sp>
      <p:sp>
        <p:nvSpPr>
          <p:cNvPr id="6" name="Content Placeholder 5"/>
          <p:cNvSpPr>
            <a:spLocks noGrp="1"/>
          </p:cNvSpPr>
          <p:nvPr>
            <p:ph idx="1"/>
          </p:nvPr>
        </p:nvSpPr>
        <p:spPr>
          <a:xfrm>
            <a:off x="647115" y="1023582"/>
            <a:ext cx="10916528" cy="5469293"/>
          </a:xfrm>
        </p:spPr>
        <p:txBody>
          <a:bodyPr>
            <a:normAutofit fontScale="92500" lnSpcReduction="20000"/>
          </a:bodyPr>
          <a:lstStyle/>
          <a:p>
            <a:pPr marL="514350" indent="-514350">
              <a:buAutoNum type="arabicPeriod"/>
            </a:pPr>
            <a:r>
              <a:rPr lang="en-GB" sz="4000" dirty="0"/>
              <a:t>Both </a:t>
            </a:r>
            <a:r>
              <a:rPr lang="en-GB" sz="4000" dirty="0" err="1"/>
              <a:t>Chay</a:t>
            </a:r>
            <a:r>
              <a:rPr lang="en-GB" sz="4000" dirty="0"/>
              <a:t> and Marc are very worried about climate change.</a:t>
            </a:r>
          </a:p>
          <a:p>
            <a:pPr marL="514350" indent="-514350">
              <a:buAutoNum type="arabicPeriod"/>
            </a:pPr>
            <a:r>
              <a:rPr lang="en-GB" sz="4000" dirty="0"/>
              <a:t>Both </a:t>
            </a:r>
            <a:r>
              <a:rPr lang="en-GB" sz="4000" dirty="0" err="1"/>
              <a:t>Chay</a:t>
            </a:r>
            <a:r>
              <a:rPr lang="en-GB" sz="4000" dirty="0"/>
              <a:t> and Marc are members of Extinction Rebellion.</a:t>
            </a:r>
          </a:p>
          <a:p>
            <a:pPr marL="514350" indent="-514350">
              <a:buAutoNum type="arabicPeriod"/>
            </a:pPr>
            <a:r>
              <a:rPr lang="en-GB" sz="4000" dirty="0"/>
              <a:t>Extinction Rebellion members like disruption.</a:t>
            </a:r>
          </a:p>
          <a:p>
            <a:pPr marL="514350" indent="-514350">
              <a:buAutoNum type="arabicPeriod"/>
            </a:pPr>
            <a:r>
              <a:rPr lang="en-GB" sz="4000" dirty="0"/>
              <a:t>XR is more important than the destruction of the Amazon forests.</a:t>
            </a:r>
          </a:p>
          <a:p>
            <a:pPr marL="514350" indent="-514350">
              <a:buAutoNum type="arabicPeriod"/>
            </a:pPr>
            <a:r>
              <a:rPr lang="en-GB" sz="4000" dirty="0"/>
              <a:t>People have been worried about climate emergency for about 50 years.</a:t>
            </a:r>
          </a:p>
          <a:p>
            <a:pPr marL="0" indent="0">
              <a:buNone/>
            </a:pPr>
            <a:endParaRPr lang="en-GB" sz="4000" dirty="0"/>
          </a:p>
          <a:p>
            <a:pPr marL="0" indent="0">
              <a:buNone/>
            </a:pPr>
            <a:r>
              <a:rPr lang="en-GB" sz="3200" i="1" dirty="0"/>
              <a:t>(find the answers in the previous slide – this time read for detail – 5 minutes)</a:t>
            </a:r>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p:txBody>
      </p:sp>
    </p:spTree>
    <p:extLst>
      <p:ext uri="{BB962C8B-B14F-4D97-AF65-F5344CB8AC3E}">
        <p14:creationId xmlns:p14="http://schemas.microsoft.com/office/powerpoint/2010/main" val="2022056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4229177"/>
          </a:xfrm>
        </p:spPr>
        <p:txBody>
          <a:bodyPr>
            <a:normAutofit fontScale="90000"/>
          </a:bodyPr>
          <a:lstStyle/>
          <a:p>
            <a:r>
              <a:rPr lang="en-GB" dirty="0"/>
              <a:t>Go through this list, moving to the left or right for each:</a:t>
            </a:r>
            <a:br>
              <a:rPr lang="en-GB" dirty="0"/>
            </a:br>
            <a:r>
              <a:rPr lang="en-GB" b="1" dirty="0">
                <a:solidFill>
                  <a:srgbClr val="FF0000"/>
                </a:solidFill>
              </a:rPr>
              <a:t>shout / block shopping streets / block road to airport / throw paint / climb up statues or buildings / block bridges / close hospitals / throw paint / disrupt meetings / go into people’s houses / close schools / stop trains running</a:t>
            </a:r>
          </a:p>
        </p:txBody>
      </p:sp>
      <p:sp>
        <p:nvSpPr>
          <p:cNvPr id="5" name="Content Placeholder 4"/>
          <p:cNvSpPr>
            <a:spLocks noGrp="1"/>
          </p:cNvSpPr>
          <p:nvPr>
            <p:ph sz="half" idx="1"/>
          </p:nvPr>
        </p:nvSpPr>
        <p:spPr>
          <a:xfrm>
            <a:off x="838200" y="4683511"/>
            <a:ext cx="5181600" cy="1493451"/>
          </a:xfrm>
        </p:spPr>
        <p:txBody>
          <a:bodyPr/>
          <a:lstStyle/>
          <a:p>
            <a:pPr marL="0" indent="0">
              <a:buNone/>
            </a:pPr>
            <a:r>
              <a:rPr lang="en-GB" dirty="0"/>
              <a:t>Things protesters </a:t>
            </a:r>
            <a:r>
              <a:rPr lang="en-GB" b="1" dirty="0"/>
              <a:t>can / should </a:t>
            </a:r>
            <a:r>
              <a:rPr lang="en-GB" dirty="0"/>
              <a:t>do:</a:t>
            </a:r>
          </a:p>
        </p:txBody>
      </p:sp>
      <p:sp>
        <p:nvSpPr>
          <p:cNvPr id="6" name="Content Placeholder 5"/>
          <p:cNvSpPr>
            <a:spLocks noGrp="1"/>
          </p:cNvSpPr>
          <p:nvPr>
            <p:ph sz="half" idx="2"/>
          </p:nvPr>
        </p:nvSpPr>
        <p:spPr>
          <a:xfrm>
            <a:off x="6172200" y="4683511"/>
            <a:ext cx="5181600" cy="1493452"/>
          </a:xfrm>
        </p:spPr>
        <p:txBody>
          <a:bodyPr/>
          <a:lstStyle/>
          <a:p>
            <a:pPr marL="0" indent="0">
              <a:buNone/>
            </a:pPr>
            <a:r>
              <a:rPr lang="en-GB" dirty="0"/>
              <a:t>Things protesters</a:t>
            </a:r>
            <a:r>
              <a:rPr lang="en-GB" b="1" dirty="0"/>
              <a:t> shouldn’t </a:t>
            </a:r>
            <a:r>
              <a:rPr lang="en-GB" dirty="0"/>
              <a:t>do:</a:t>
            </a:r>
          </a:p>
        </p:txBody>
      </p:sp>
      <p:sp>
        <p:nvSpPr>
          <p:cNvPr id="7" name="Left Arrow 6"/>
          <p:cNvSpPr/>
          <p:nvPr/>
        </p:nvSpPr>
        <p:spPr>
          <a:xfrm>
            <a:off x="2040673" y="5263376"/>
            <a:ext cx="1996068" cy="12489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7616283" y="5263376"/>
            <a:ext cx="2107579" cy="11485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513773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1216</Words>
  <Application>Microsoft Office PowerPoint</Application>
  <PresentationFormat>Widescreen</PresentationFormat>
  <Paragraphs>97</Paragraphs>
  <Slides>11</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Extinction Rebellion</vt:lpstr>
      <vt:lpstr>What’s happening? Where? Why?</vt:lpstr>
      <vt:lpstr>This lesson:</vt:lpstr>
      <vt:lpstr>Questions to discuss in small groups:</vt:lpstr>
      <vt:lpstr>Match:</vt:lpstr>
      <vt:lpstr>Question: </vt:lpstr>
      <vt:lpstr>PowerPoint Presentation</vt:lpstr>
      <vt:lpstr>True or false?:</vt:lpstr>
      <vt:lpstr>Go through this list, moving to the left or right for each: shout / block shopping streets / block road to airport / throw paint / climb up statues or buildings / block bridges / close hospitals / throw paint / disrupt meetings / go into people’s houses / close schools / stop trains running</vt:lpstr>
      <vt:lpstr>In pairs, make sentences – decide which modal verb you want to use:</vt:lpstr>
      <vt:lpstr>Role play</vt:lpstr>
    </vt:vector>
  </TitlesOfParts>
  <Company>London South East Colleges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Extinction Rebellion</dc:title>
  <dc:creator>Linda Ruas</dc:creator>
  <cp:lastModifiedBy>Linda Ruas</cp:lastModifiedBy>
  <cp:revision>19</cp:revision>
  <cp:lastPrinted>2020-01-07T16:19:22Z</cp:lastPrinted>
  <dcterms:created xsi:type="dcterms:W3CDTF">2020-01-06T15:29:26Z</dcterms:created>
  <dcterms:modified xsi:type="dcterms:W3CDTF">2020-01-08T20:55:46Z</dcterms:modified>
</cp:coreProperties>
</file>